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0" r:id="rId1"/>
  </p:sldMasterIdLst>
  <p:notesMasterIdLst>
    <p:notesMasterId r:id="rId2"/>
  </p:notesMasterIdLst>
  <p:sldIdLst>
    <p:sldId id="257" r:id="rId3"/>
    <p:sldId id="260" r:id="rId4"/>
    <p:sldId id="294" r:id="rId5"/>
    <p:sldId id="300" r:id="rId6"/>
    <p:sldId id="301" r:id="rId7"/>
    <p:sldId id="302" r:id="rId8"/>
    <p:sldId id="303" r:id="rId9"/>
    <p:sldId id="304" r:id="rId10"/>
    <p:sldId id="30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072" y="-6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jpeg"  /><Relationship Id="rId7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708920"/>
            <a:ext cx="9144000" cy="4149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340169"/>
            <a:ext cx="4752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>
                <a:latin typeface="나눔바른고딕OTF Light"/>
                <a:ea typeface="나눔바른고딕OTF Light"/>
              </a:rPr>
              <a:t>클라우드 컴퓨팅 기말 프로젝트</a:t>
            </a:r>
            <a:endParaRPr lang="ko-KR" altLang="en-US" sz="1600">
              <a:latin typeface="나눔바른고딕OTF Light"/>
              <a:ea typeface="나눔바른고딕OTF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2700209"/>
            <a:ext cx="4752528" cy="574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bg1"/>
                </a:solidFill>
                <a:latin typeface="나눔바른고딕OTF Light"/>
                <a:ea typeface="나눔바른고딕OTF Light"/>
              </a:rPr>
              <a:t>Realtime_CrimeDtect</a:t>
            </a:r>
            <a:endParaRPr lang="en-US" altLang="ko-KR" sz="3200">
              <a:solidFill>
                <a:schemeClr val="bg1"/>
              </a:solidFill>
              <a:latin typeface="나눔바른고딕OTF Light"/>
              <a:ea typeface="나눔바른고딕OTF Ligh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64288" y="206084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552" y="2060848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43808" y="5994429"/>
            <a:ext cx="3600400" cy="36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나눔바른고딕OTF Light"/>
                <a:ea typeface="나눔바른고딕OTF Light"/>
              </a:rPr>
              <a:t>20155129_</a:t>
            </a:r>
            <a:r>
              <a:rPr lang="ko-KR" altLang="en-US">
                <a:solidFill>
                  <a:schemeClr val="bg1"/>
                </a:solidFill>
                <a:latin typeface="나눔바른고딕OTF Light"/>
                <a:ea typeface="나눔바른고딕OTF Light"/>
              </a:rPr>
              <a:t>손민성</a:t>
            </a:r>
            <a:endParaRPr lang="ko-KR" altLang="en-US">
              <a:solidFill>
                <a:schemeClr val="bg1"/>
              </a:solidFill>
              <a:latin typeface="나눔바른고딕OTF Light"/>
              <a:ea typeface="나눔바른고딕O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나눔바른고딕OTF Light"/>
                <a:ea typeface="나눔바른고딕OTF Light"/>
              </a:rPr>
              <a:t>CONTENTS</a:t>
            </a:r>
            <a:endParaRPr lang="ko-KR" altLang="en-US" sz="2400">
              <a:latin typeface="나눔바른고딕OTF Light"/>
              <a:ea typeface="나눔바른고딕OTF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27" y="1484784"/>
            <a:ext cx="8496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HY헤드라인M"/>
                <a:ea typeface="HY헤드라인M"/>
              </a:rPr>
              <a:t>01    02    03    04    05</a:t>
            </a:r>
            <a:endParaRPr lang="ko-KR" altLang="en-US" sz="5400"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174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23856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6675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94944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23136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5937" y="2555612"/>
            <a:ext cx="13681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개발목적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544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개발내용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50728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결과물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904" y="2564904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atin typeface="나눔바른고딕OTF Light"/>
                <a:ea typeface="나눔바른고딕OTF Light"/>
              </a:rPr>
              <a:t>활용방안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3584" y="2555612"/>
            <a:ext cx="21957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i="0" u="none" strike="noStrike" cap="none" spc="-150" normalizeH="0" baseline="0">
                <a:effectLst/>
                <a:latin typeface="나눔바른고딕OTF Light"/>
                <a:ea typeface="나눔바른고딕OTF Light"/>
                <a:cs typeface="굴림"/>
              </a:rPr>
              <a:t>마치면서</a:t>
            </a:r>
            <a:endParaRPr kumimoji="1" lang="ko-KR" altLang="en-US" i="0" u="none" strike="noStrike" cap="none" spc="-150" normalizeH="0" baseline="0">
              <a:latin typeface="나눔바른고딕OTF Light"/>
              <a:ea typeface="나눔바른고딕OTF Light"/>
              <a:cs typeface="굴림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843808" y="5994429"/>
            <a:ext cx="3600400" cy="36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나눔바른고딕OTF Light"/>
                <a:ea typeface="나눔바른고딕OTF Light"/>
              </a:rPr>
              <a:t>20155129_</a:t>
            </a:r>
            <a:r>
              <a:rPr lang="ko-KR" altLang="en-US">
                <a:solidFill>
                  <a:schemeClr val="bg1"/>
                </a:solidFill>
                <a:latin typeface="나눔바른고딕OTF Light"/>
                <a:ea typeface="나눔바른고딕OTF Light"/>
              </a:rPr>
              <a:t>손민성</a:t>
            </a:r>
            <a:endParaRPr lang="ko-KR" altLang="en-US">
              <a:solidFill>
                <a:schemeClr val="bg1"/>
              </a:solidFill>
              <a:latin typeface="나눔바른고딕OTF Light"/>
              <a:ea typeface="나눔바른고딕O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899428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1)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개발 목적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sp>
        <p:nvSpPr>
          <p:cNvPr id="35" name="직사각형 2"/>
          <p:cNvSpPr/>
          <p:nvPr/>
        </p:nvSpPr>
        <p:spPr>
          <a:xfrm>
            <a:off x="401452" y="1412776"/>
            <a:ext cx="83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Arial"/>
              </a:rPr>
              <a:t>"</a:t>
            </a:r>
            <a:r>
              <a:rPr lang="ko-KR" altLang="en-US">
                <a:solidFill>
                  <a:srgbClr val="000000"/>
                </a:solidFill>
                <a:latin typeface="Arial"/>
              </a:rPr>
              <a:t>사적인 공간이나 조용히 사색할 수 있는 기회가 없는 생활은 창조적이고 통찰력 있는 표현이 나올 가능성이 없는 생활</a:t>
            </a:r>
            <a:r>
              <a:rPr lang="en-US" altLang="ko-KR">
                <a:solidFill>
                  <a:srgbClr val="000000"/>
                </a:solidFill>
                <a:latin typeface="Arial"/>
              </a:rPr>
              <a:t>" - Rodney Smolla</a:t>
            </a:r>
            <a:endParaRPr lang="ko-KR" altLang="en-US"/>
          </a:p>
        </p:txBody>
      </p:sp>
      <p:pic>
        <p:nvPicPr>
          <p:cNvPr id="36" name="그림 4"/>
          <p:cNvPicPr>
            <a:picLocks noChangeAspect="1"/>
          </p:cNvPicPr>
          <p:nvPr/>
        </p:nvPicPr>
        <p:blipFill rotWithShape="1">
          <a:blip r:embed="rId3"/>
          <a:srcRect r="320" b="1350"/>
          <a:stretch>
            <a:fillRect/>
          </a:stretch>
        </p:blipFill>
        <p:spPr>
          <a:xfrm>
            <a:off x="337665" y="2239216"/>
            <a:ext cx="3658270" cy="2557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직사각형 5"/>
          <p:cNvSpPr/>
          <p:nvPr/>
        </p:nvSpPr>
        <p:spPr>
          <a:xfrm>
            <a:off x="4443896" y="2157481"/>
            <a:ext cx="4448584" cy="22796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1600" b="1">
                <a:ln w="0"/>
              </a:rPr>
              <a:t> </a:t>
            </a:r>
            <a:r>
              <a:rPr lang="en-US" altLang="ko-KR" sz="1600" b="1">
                <a:ln w="0"/>
              </a:rPr>
              <a:t>2017</a:t>
            </a:r>
            <a:r>
              <a:rPr lang="ko-KR" altLang="en-US" sz="1600" b="1">
                <a:ln w="0"/>
              </a:rPr>
              <a:t>년 </a:t>
            </a:r>
            <a:r>
              <a:rPr lang="en-US" altLang="ko-KR" sz="1600" b="1">
                <a:ln w="0"/>
              </a:rPr>
              <a:t>8</a:t>
            </a:r>
            <a:r>
              <a:rPr lang="ko-KR" altLang="en-US" sz="1600" b="1">
                <a:ln w="0"/>
              </a:rPr>
              <a:t>월 기준 대한민국 </a:t>
            </a:r>
            <a:r>
              <a:rPr lang="en-US" altLang="ko-KR" sz="1600" b="1">
                <a:ln w="0"/>
              </a:rPr>
              <a:t>CCTV</a:t>
            </a:r>
            <a:r>
              <a:rPr lang="ko-KR" altLang="en-US" sz="1600" b="1">
                <a:ln w="0"/>
              </a:rPr>
              <a:t>설치</a:t>
            </a:r>
            <a:r>
              <a:rPr lang="en-US" altLang="ko-KR" sz="1600" b="1">
                <a:ln w="0"/>
              </a:rPr>
              <a:t>/</a:t>
            </a:r>
            <a:r>
              <a:rPr lang="ko-KR" altLang="en-US" sz="1600" b="1">
                <a:ln w="0"/>
              </a:rPr>
              <a:t>운영 대수 </a:t>
            </a:r>
            <a:r>
              <a:rPr lang="en-US" altLang="ko-KR" sz="1600" b="1">
                <a:ln w="0"/>
              </a:rPr>
              <a:t>8,076,415</a:t>
            </a:r>
            <a:r>
              <a:rPr lang="ko-KR" altLang="en-US" sz="1600" b="1">
                <a:ln w="0"/>
              </a:rPr>
              <a:t>대</a:t>
            </a:r>
            <a:r>
              <a:rPr lang="en-US" altLang="ko-KR" sz="1050">
                <a:ln w="0"/>
              </a:rPr>
              <a:t>(</a:t>
            </a:r>
            <a:r>
              <a:rPr lang="ko-KR" altLang="en-US" sz="1050">
                <a:ln w="0"/>
              </a:rPr>
              <a:t>출처 </a:t>
            </a:r>
            <a:r>
              <a:rPr lang="en-US" altLang="ko-KR" sz="1050">
                <a:ln w="0"/>
              </a:rPr>
              <a:t>: KOSIS)</a:t>
            </a:r>
            <a:endParaRPr lang="en-US" altLang="ko-KR" sz="1050">
              <a:ln w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1600">
              <a:ln w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 b="1"/>
              <a:t> 국가인권위원회가 개인의 라이프 사이클에 따른 </a:t>
            </a:r>
            <a:r>
              <a:rPr lang="en-US" altLang="ko-KR" sz="1600" b="1">
                <a:solidFill>
                  <a:srgbClr val="ff0000"/>
                </a:solidFill>
              </a:rPr>
              <a:t>CCTV</a:t>
            </a:r>
            <a:r>
              <a:rPr lang="en-US" altLang="ko-KR" sz="1600" b="1"/>
              <a:t> </a:t>
            </a:r>
            <a:r>
              <a:rPr lang="ko-KR" altLang="en-US" sz="1600" b="1"/>
              <a:t>노출 실태를 조사한 결과 </a:t>
            </a:r>
            <a:r>
              <a:rPr lang="ko-KR" altLang="en-US" sz="1600" b="1">
                <a:solidFill>
                  <a:srgbClr val="ff0000"/>
                </a:solidFill>
              </a:rPr>
              <a:t>하루</a:t>
            </a:r>
            <a:r>
              <a:rPr lang="ko-KR" altLang="en-US" sz="1600" b="1"/>
              <a:t> 평균 </a:t>
            </a:r>
            <a:r>
              <a:rPr lang="en-US" altLang="ko-KR" sz="1600" b="1">
                <a:solidFill>
                  <a:srgbClr val="ff0000"/>
                </a:solidFill>
              </a:rPr>
              <a:t>83.1</a:t>
            </a:r>
            <a:r>
              <a:rPr lang="ko-KR" altLang="en-US" sz="1600" b="1">
                <a:solidFill>
                  <a:srgbClr val="ff0000"/>
                </a:solidFill>
              </a:rPr>
              <a:t>회 노출</a:t>
            </a:r>
            <a:endParaRPr lang="ko-KR" altLang="en-US" sz="1600" b="1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1600" b="1" cap="none" spc="0">
              <a:ln w="0"/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 b="1" cap="none" spc="0">
                <a:ln w="0"/>
              </a:rPr>
              <a:t> </a:t>
            </a:r>
            <a:r>
              <a:rPr lang="ko-KR" altLang="en-US" sz="1600" b="1" cap="none" spc="0">
                <a:ln w="0"/>
                <a:solidFill>
                  <a:srgbClr val="ff0000"/>
                </a:solidFill>
              </a:rPr>
              <a:t>영상 전송</a:t>
            </a:r>
            <a:r>
              <a:rPr lang="ko-KR" altLang="en-US" sz="1600" b="1" cap="none" spc="0">
                <a:ln w="0"/>
                <a:solidFill>
                  <a:schemeClr val="tx1"/>
                </a:solidFill>
              </a:rPr>
              <a:t>으로 인해 </a:t>
            </a:r>
            <a:r>
              <a:rPr lang="ko-KR" altLang="en-US" sz="1600" b="1" cap="none" spc="0">
                <a:ln w="0"/>
                <a:solidFill>
                  <a:srgbClr val="ff0000"/>
                </a:solidFill>
              </a:rPr>
              <a:t>해킹</a:t>
            </a:r>
            <a:r>
              <a:rPr lang="ko-KR" altLang="en-US" sz="1600" b="1" cap="none" spc="0">
                <a:ln w="0"/>
                <a:solidFill>
                  <a:schemeClr val="tx1"/>
                </a:solidFill>
              </a:rPr>
              <a:t>으로 부터 프라이버시 노출의 위험성이 동반</a:t>
            </a:r>
            <a:endParaRPr lang="en-US" altLang="ko-KR" sz="1600" b="1" cap="none" spc="0">
              <a:ln w="0"/>
              <a:solidFill>
                <a:schemeClr val="tx1"/>
              </a:solidFill>
            </a:endParaRPr>
          </a:p>
        </p:txBody>
      </p:sp>
      <p:sp>
        <p:nvSpPr>
          <p:cNvPr id="38" name="직사각형 6"/>
          <p:cNvSpPr/>
          <p:nvPr/>
        </p:nvSpPr>
        <p:spPr>
          <a:xfrm>
            <a:off x="623392" y="4516767"/>
            <a:ext cx="500465" cy="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7"/>
          <p:cNvSpPr/>
          <p:nvPr/>
        </p:nvSpPr>
        <p:spPr>
          <a:xfrm>
            <a:off x="4067944" y="4551704"/>
            <a:ext cx="4896544" cy="16136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2000" b="1" cap="none" spc="0">
                <a:ln w="0"/>
                <a:solidFill>
                  <a:schemeClr val="tx1"/>
                </a:solidFill>
              </a:rPr>
              <a:t>이러한 문제를 해소하고자 이미지 캡셔닝 활용</a:t>
            </a:r>
            <a:r>
              <a:rPr lang="en-US" altLang="ko-KR" sz="2000" b="1" cap="none" spc="0">
                <a:ln w="0"/>
                <a:solidFill>
                  <a:schemeClr val="tx1"/>
                </a:solidFill>
              </a:rPr>
              <a:t>.</a:t>
            </a:r>
            <a:endParaRPr lang="en-US" altLang="ko-KR" sz="2000" b="1" cap="none" spc="0">
              <a:ln w="0"/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000" b="1">
                <a:ln w="0"/>
              </a:rPr>
              <a:t>국내</a:t>
            </a:r>
            <a:r>
              <a:rPr lang="en-US" altLang="ko-KR" sz="2000" b="1">
                <a:ln w="0"/>
              </a:rPr>
              <a:t>, </a:t>
            </a:r>
            <a:r>
              <a:rPr lang="ko-KR" altLang="en-US" sz="2000" b="1">
                <a:ln w="0"/>
              </a:rPr>
              <a:t>국외 시장을 목표로 </a:t>
            </a:r>
            <a:r>
              <a:rPr lang="ko-KR" altLang="en-US" sz="2000" b="1">
                <a:ln w="0"/>
                <a:solidFill>
                  <a:srgbClr val="ff0000"/>
                </a:solidFill>
              </a:rPr>
              <a:t>한국어 캡셔닝</a:t>
            </a:r>
            <a:r>
              <a:rPr lang="ko-KR" altLang="en-US" sz="2000" b="1">
                <a:ln w="0"/>
              </a:rPr>
              <a:t>과 </a:t>
            </a:r>
            <a:r>
              <a:rPr lang="ko-KR" altLang="en-US" sz="2000" b="1">
                <a:ln w="0"/>
                <a:solidFill>
                  <a:srgbClr val="ff0000"/>
                </a:solidFill>
              </a:rPr>
              <a:t>영어 캡셔닝</a:t>
            </a:r>
            <a:r>
              <a:rPr lang="ko-KR" altLang="en-US" sz="2000" b="1">
                <a:ln w="0"/>
              </a:rPr>
              <a:t>을 준비하여 성능이 더 높은 쪽을 채택</a:t>
            </a:r>
            <a:r>
              <a:rPr lang="en-US" altLang="ko-KR" sz="2000" b="1">
                <a:ln w="0"/>
              </a:rPr>
              <a:t>.</a:t>
            </a:r>
            <a:endParaRPr lang="en-US" altLang="ko-KR" sz="2000" b="1" cap="none" spc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1115452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2)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개발 내용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44" y="1556792"/>
            <a:ext cx="8351912" cy="4595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16373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바른고딕OTF Light"/>
                <a:ea typeface="나눔바른고딕OTF Light"/>
              </a:rPr>
              <a:t>Docker</a:t>
            </a:r>
            <a:endParaRPr lang="en-US" altLang="ko-KR" sz="2000">
              <a:latin typeface="나눔바른고딕OTF Light"/>
              <a:ea typeface="나눔바른고딕OTF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297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왜 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Docker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를 사용했는가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.</a:t>
            </a:r>
            <a:endParaRPr lang="en-US" altLang="ko-KR" sz="14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graphicFrame>
        <p:nvGraphicFramePr>
          <p:cNvPr id="55" name="표 23"/>
          <p:cNvGraphicFramePr>
            <a:graphicFrameLocks noGrp="1"/>
          </p:cNvGraphicFramePr>
          <p:nvPr/>
        </p:nvGraphicFramePr>
        <p:xfrm>
          <a:off x="647564" y="1844824"/>
          <a:ext cx="7855180" cy="2376264"/>
        </p:xfrm>
        <a:graphic>
          <a:graphicData uri="http://schemas.openxmlformats.org/drawingml/2006/table">
            <a:tbl>
              <a:tblPr>
                <a:tableStyle styleId="{9D7B26C5-4107-4FEC-AEDC-1716B250A1EF}" styleName="밝은 스타일 1">
                  <a:wholeTbl>
                    <a:tcTxStyle>
                      <a:fontRef idx="minor">
                        <a:scrgbClr r="0" g="0" b="0"/>
                      </a:fontRef>
                      <a:schemeClr val="tx1"/>
                    </a:tcTxStyle>
                    <a:tcStyle>
                      <a:tcBdr>
                        <a:left>
                          <a:ln>
                            <a:noFill/>
                          </a:ln>
                        </a:left>
                        <a:right>
                          <a:ln>
                            <a:noFill/>
                          </a:ln>
                        </a:right>
                        <a:top>
                          <a:ln w="12700" cmpd="sng">
                            <a:solidFill>
                              <a:schemeClr val="tx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tx1"/>
                            </a:solidFill>
                          </a:ln>
                        </a:bottom>
                        <a:insideH>
                          <a:ln>
                            <a:noFill/>
                          </a:ln>
                        </a:insideH>
                        <a:insideV>
                          <a:ln>
                            <a:noFill/>
                          </a:ln>
                        </a:insideV>
                      </a:tcBdr>
                      <a:fill>
                        <a:noFill/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tx1">
                            <a:alpha val="2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tx1">
                            <a:alpha val="20000"/>
                          </a:schemeClr>
                        </a:solidFill>
                      </a:fill>
                    </a:tcStyle>
                  </a:band1V>
                  <a:lastCol>
                    <a:tcTxStyle b="on"/>
                    <a:tcStyle>
                      <a:tcBdr/>
                    </a:tcStyle>
                  </a:lastCol>
                  <a:firstCol>
                    <a:tcTxStyle b="on"/>
                    <a:tcStyle>
                      <a:tcBdr/>
                    </a:tcStyle>
                  </a:firstCol>
                  <a:lastRow>
                    <a:tcTxStyle b="on"/>
                    <a:tcStyle>
                      <a:tcBdr>
                        <a:top>
                          <a:ln w="12700" cmpd="sng">
                            <a:solidFill>
                              <a:schemeClr val="tx1"/>
                            </a:solidFill>
                          </a:ln>
                        </a:top>
                      </a:tcBdr>
                      <a:fill>
                        <a:noFill/>
                      </a:fill>
                    </a:tcStyle>
                  </a:lastRow>
                  <a:firstRow>
                    <a:tcTxStyle b="on"/>
                    <a:tcStyle>
                      <a:tcBdr>
                        <a:bottom>
                          <a:ln w="12700" cmpd="sng">
                            <a:solidFill>
                              <a:schemeClr val="tx1"/>
                            </a:solidFill>
                          </a:ln>
                        </a:bottom>
                      </a:tcBdr>
                      <a:fill>
                        <a:noFill/>
                      </a:fill>
                    </a:tcStyle>
                  </a:firstRow>
                </a:tableStyle>
              </a:tblPr>
              <a:tblGrid>
                <a:gridCol w="2196244"/>
                <a:gridCol w="1080120"/>
                <a:gridCol w="1368152"/>
                <a:gridCol w="1152128"/>
                <a:gridCol w="2058536"/>
              </a:tblGrid>
              <a:tr h="573713"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AWS</a:t>
                      </a:r>
                      <a:endParaRPr lang="en-US" altLang="ko-KR" sz="1200" b="1" kern="0" spc="0"/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Azure</a:t>
                      </a:r>
                      <a:endParaRPr lang="en-US" altLang="ko-KR" sz="1200" b="1" kern="0" spc="0"/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NaverCloude</a:t>
                      </a:r>
                      <a:endParaRPr lang="en-US" altLang="ko-KR" sz="1200" b="1" kern="0" spc="0"/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VM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/>
                        <a:t>Docker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02550"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GPU</a:t>
                      </a:r>
                      <a:r>
                        <a:rPr lang="ko-KR" altLang="en-US" sz="1100" kern="0" spc="0"/>
                        <a:t> 머신을 돌리기엔 프리티어 모델이 성능과 공간이 압도적으로 부족함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kern="0" spc="0"/>
                        <a:t>남은 포인트가없음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kern="0" spc="0"/>
                        <a:t>남은 포인트가없음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GPU</a:t>
                      </a:r>
                      <a:r>
                        <a:rPr lang="ko-KR" altLang="en-US" sz="1100" kern="0" spc="0"/>
                        <a:t>를 인식하지못함</a:t>
                      </a:r>
                      <a:r>
                        <a:rPr lang="en-US" altLang="ko-KR" sz="1100" kern="0" spc="0"/>
                        <a:t>.</a:t>
                      </a:r>
                      <a:endParaRPr lang="en-US" altLang="ko-KR" sz="1100" kern="0" spc="0"/>
                    </a:p>
                  </a:txBody>
                  <a:tcPr marL="64770" marR="64770" marT="17907" marB="17907" anchor="ctr"/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GPU</a:t>
                      </a:r>
                      <a:r>
                        <a:rPr lang="ko-KR" altLang="en-US" sz="1100" kern="0" spc="0"/>
                        <a:t>를 인식함</a:t>
                      </a:r>
                      <a:endParaRPr lang="ko-KR" altLang="en-US" sz="1100" kern="0" spc="0"/>
                    </a:p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kern="0" spc="0"/>
                        <a:t>tensorflow-gpu</a:t>
                      </a:r>
                      <a:r>
                        <a:rPr lang="ko-KR" altLang="en-US" sz="1100" kern="0" spc="0"/>
                        <a:t>모델의 이미지가 존재</a:t>
                      </a:r>
                      <a:endParaRPr lang="ko-KR" altLang="en-US" sz="1100" kern="0" spc="0"/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16373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바른고딕OTF Light"/>
                <a:ea typeface="나눔바른고딕OTF Light"/>
              </a:rPr>
              <a:t>Docker</a:t>
            </a:r>
            <a:endParaRPr lang="en-US" altLang="ko-KR" sz="2000">
              <a:latin typeface="나눔바른고딕OTF Light"/>
              <a:ea typeface="나눔바른고딕OTF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297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Docker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를 어떻게 사용하였는가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/>
                <a:ea typeface="나눔바른고딕OTF Light"/>
              </a:rPr>
              <a:t>.</a:t>
            </a:r>
            <a:endParaRPr lang="en-US" altLang="ko-KR" sz="1400">
              <a:solidFill>
                <a:schemeClr val="bg1">
                  <a:lumMod val="75000"/>
                </a:schemeClr>
              </a:solidFill>
              <a:latin typeface="나눔바른고딕OTF Light"/>
              <a:ea typeface="나눔바른고딕OTF Light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2667731" y="1973064"/>
            <a:ext cx="3760192" cy="3760192"/>
            <a:chOff x="2667731" y="1973064"/>
            <a:chExt cx="3760192" cy="3760192"/>
          </a:xfrm>
        </p:grpSpPr>
        <p:sp>
          <p:nvSpPr>
            <p:cNvPr id="36" name=""/>
            <p:cNvSpPr/>
            <p:nvPr/>
          </p:nvSpPr>
          <p:spPr>
            <a:xfrm>
              <a:off x="2667731" y="1973064"/>
              <a:ext cx="3760192" cy="3760192"/>
            </a:xfrm>
            <a:prstGeom prst="diamond">
              <a:avLst/>
            </a:prstGeom>
            <a:solidFill>
              <a:schemeClr val="dk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7" name=""/>
            <p:cNvSpPr/>
            <p:nvPr/>
          </p:nvSpPr>
          <p:spPr>
            <a:xfrm>
              <a:off x="3024950" y="233028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"/>
            <p:cNvSpPr txBox="1"/>
            <p:nvPr/>
          </p:nvSpPr>
          <p:spPr>
            <a:xfrm>
              <a:off x="3024950" y="233028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8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학습</a:t>
              </a:r>
              <a:endParaRPr lang="ko-KR" altLang="en-US" sz="18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(tensorflow_gpu</a:t>
              </a:r>
              <a:endParaRPr lang="en-US" altLang="ko-KR" sz="13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jupyternotebook)</a:t>
              </a:r>
              <a:endParaRPr lang="en-US" altLang="ko-KR" sz="13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  <p:sp>
          <p:nvSpPr>
            <p:cNvPr id="39" name=""/>
            <p:cNvSpPr/>
            <p:nvPr/>
          </p:nvSpPr>
          <p:spPr>
            <a:xfrm>
              <a:off x="4604230" y="233028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"/>
            <p:cNvSpPr txBox="1"/>
            <p:nvPr/>
          </p:nvSpPr>
          <p:spPr>
            <a:xfrm>
              <a:off x="4604230" y="233028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서버분할</a:t>
              </a:r>
              <a:endParaRPr lang="ko-KR" altLang="en-US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</a:t>
              </a:r>
              <a:r>
                <a:rPr lang="ko-KR" altLang="en-US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두개의 </a:t>
              </a:r>
              <a:r>
                <a:rPr lang="en-US" altLang="ko-KR" sz="13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Container)</a:t>
              </a:r>
              <a:endParaRPr lang="en-US" altLang="ko-KR" sz="13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  <p:sp>
          <p:nvSpPr>
            <p:cNvPr id="41" name=""/>
            <p:cNvSpPr/>
            <p:nvPr/>
          </p:nvSpPr>
          <p:spPr>
            <a:xfrm>
              <a:off x="3024950" y="390956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2" name=""/>
            <p:cNvSpPr txBox="1"/>
            <p:nvPr/>
          </p:nvSpPr>
          <p:spPr>
            <a:xfrm>
              <a:off x="3024950" y="390956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Swarm</a:t>
              </a:r>
              <a:endParaRPr lang="en-US" altLang="ko-KR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</a:t>
              </a:r>
              <a:r>
                <a:rPr lang="ko-KR" altLang="en-US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장애조치</a:t>
              </a:r>
              <a:r>
                <a:rPr lang="en-US" altLang="ko-KR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)</a:t>
              </a:r>
              <a:endParaRPr lang="en-US" altLang="ko-KR" sz="14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  <p:sp>
          <p:nvSpPr>
            <p:cNvPr id="43" name=""/>
            <p:cNvSpPr/>
            <p:nvPr/>
          </p:nvSpPr>
          <p:spPr>
            <a:xfrm>
              <a:off x="4604230" y="3909562"/>
              <a:ext cx="1466474" cy="1466474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4" name=""/>
            <p:cNvSpPr txBox="1"/>
            <p:nvPr/>
          </p:nvSpPr>
          <p:spPr>
            <a:xfrm>
              <a:off x="4604230" y="3909562"/>
              <a:ext cx="1466474" cy="146647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68580" rIns="68580" bIns="6858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자동시작</a:t>
              </a:r>
              <a:endParaRPr lang="ko-KR" altLang="en-US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b="0" kern="1200">
                  <a:solidFill>
                    <a:schemeClr val="tx1"/>
                  </a:solidFill>
                  <a:latin typeface="나눔바른고딕OTF Light"/>
                  <a:ea typeface="나눔바른고딕OTF Light"/>
                </a:rPr>
                <a:t>(systemctl)</a:t>
              </a:r>
              <a:endParaRPr lang="en-US" altLang="ko-KR" sz="1400" b="0" kern="1200">
                <a:solidFill>
                  <a:schemeClr val="tx1"/>
                </a:solidFill>
                <a:latin typeface="나눔바른고딕OTF Light"/>
                <a:ea typeface="나눔바른고딕OTF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583" y="82742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3)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결과물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35" name="2020-12-09_Untitled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xmlns:p14="http://schemas.microsoft.com/office/powerpoint/2010/main" st="25419" end="0"/>
                </p14:media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958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154750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4)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활용 방안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632" y="2060848"/>
            <a:ext cx="7165674" cy="4032448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1381" y="1916832"/>
            <a:ext cx="6179010" cy="432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1547500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atin typeface="나눔바른고딕OTF Light"/>
                <a:ea typeface="나눔바른고딕OTF Light"/>
              </a:rPr>
              <a:t>5)  </a:t>
            </a:r>
            <a:r>
              <a:rPr lang="ko-KR" altLang="en-US" spc="-150">
                <a:latin typeface="나눔바른고딕OTF Light"/>
                <a:ea typeface="나눔바른고딕OTF Light"/>
              </a:rPr>
              <a:t>마치면서</a:t>
            </a:r>
            <a:endParaRPr lang="ko-KR" altLang="en-US" spc="-150">
              <a:latin typeface="나눔바른고딕OTF Light"/>
              <a:ea typeface="나눔바른고딕OTF Light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9792" y="1268760"/>
            <a:ext cx="3200400" cy="2733675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43741" y="4149080"/>
            <a:ext cx="2040226" cy="1224136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552" y="5361402"/>
            <a:ext cx="3528391" cy="1019925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87405" y="5373216"/>
            <a:ext cx="2217043" cy="115488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04311" y="3933056"/>
            <a:ext cx="2255921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147</ep:Words>
  <ep:PresentationFormat>화면 슬라이드 쇼(4:3)</ep:PresentationFormat>
  <ep:Paragraphs>34</ep:Paragraphs>
  <ep:Slides>9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2016-11-03T20:47:04.000</dcterms:created>
  <dc:creator>minhee park</dc:creator>
  <cp:lastModifiedBy>iconms12</cp:lastModifiedBy>
  <dcterms:modified xsi:type="dcterms:W3CDTF">2020-12-09T07:36:23.167</dcterms:modified>
  <cp:revision>25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